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1"/>
  </p:notesMasterIdLst>
  <p:sldIdLst>
    <p:sldId id="398" r:id="rId2"/>
    <p:sldId id="402" r:id="rId3"/>
    <p:sldId id="401" r:id="rId4"/>
    <p:sldId id="389" r:id="rId5"/>
    <p:sldId id="390" r:id="rId6"/>
    <p:sldId id="388" r:id="rId7"/>
    <p:sldId id="273" r:id="rId8"/>
    <p:sldId id="394" r:id="rId9"/>
    <p:sldId id="403" r:id="rId10"/>
  </p:sldIdLst>
  <p:sldSz cx="9144000" cy="6858000" type="screen4x3"/>
  <p:notesSz cx="6797675" cy="9926638"/>
  <p:embeddedFontLst>
    <p:embeddedFont>
      <p:font typeface="HY목각파임B" panose="02030600000101010101" pitchFamily="18" charset="-127"/>
      <p:regular r:id="rId12"/>
    </p:embeddedFont>
    <p:embeddedFont>
      <p:font typeface="맑은 고딕" panose="020B0503020000020004" pitchFamily="34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9">
          <p15:clr>
            <a:srgbClr val="A4A3A4"/>
          </p15:clr>
        </p15:guide>
        <p15:guide id="2" orient="horz" pos="3929">
          <p15:clr>
            <a:srgbClr val="A4A3A4"/>
          </p15:clr>
        </p15:guide>
        <p15:guide id="3" pos="158">
          <p15:clr>
            <a:srgbClr val="A4A3A4"/>
          </p15:clr>
        </p15:guide>
        <p15:guide id="4" pos="1474">
          <p15:clr>
            <a:srgbClr val="A4A3A4"/>
          </p15:clr>
        </p15:guide>
        <p15:guide id="5" pos="5602">
          <p15:clr>
            <a:srgbClr val="A4A3A4"/>
          </p15:clr>
        </p15:guide>
        <p15:guide id="6" pos="295">
          <p15:clr>
            <a:srgbClr val="A4A3A4"/>
          </p15:clr>
        </p15:guide>
        <p15:guide id="7" pos="16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D8A"/>
    <a:srgbClr val="993366"/>
    <a:srgbClr val="00B0F0"/>
    <a:srgbClr val="FFE593"/>
    <a:srgbClr val="604A7B"/>
    <a:srgbClr val="BF3F7F"/>
    <a:srgbClr val="000000"/>
    <a:srgbClr val="EE4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4" autoAdjust="0"/>
    <p:restoredTop sz="93137" autoAdjust="0"/>
  </p:normalViewPr>
  <p:slideViewPr>
    <p:cSldViewPr showGuides="1">
      <p:cViewPr varScale="1">
        <p:scale>
          <a:sx n="98" d="100"/>
          <a:sy n="98" d="100"/>
        </p:scale>
        <p:origin x="1288" y="184"/>
      </p:cViewPr>
      <p:guideLst>
        <p:guide orient="horz" pos="1389"/>
        <p:guide orient="horz" pos="3929"/>
        <p:guide pos="158"/>
        <p:guide pos="1474"/>
        <p:guide pos="5602"/>
        <p:guide pos="295"/>
        <p:guide pos="16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r">
              <a:defRPr sz="1200"/>
            </a:lvl1pPr>
          </a:lstStyle>
          <a:p>
            <a:fld id="{231AE6AE-EC5D-4516-88DB-360B79100677}" type="datetimeFigureOut">
              <a:rPr lang="ko-KR" altLang="en-US" smtClean="0"/>
              <a:t>2019. 12. 27.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0" tIns="45716" rIns="91430" bIns="45716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30" tIns="45716" rIns="91430" bIns="4571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3"/>
            <a:ext cx="2945659" cy="496332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r">
              <a:defRPr sz="1200"/>
            </a:lvl1pPr>
          </a:lstStyle>
          <a:p>
            <a:fld id="{F5285339-A0D3-4DBC-90E8-E518DFE18C8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471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85339-A0D3-4DBC-90E8-E518DFE18C8F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12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85339-A0D3-4DBC-90E8-E518DFE18C8F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628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85339-A0D3-4DBC-90E8-E518DFE18C8F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611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85339-A0D3-4DBC-90E8-E518DFE18C8F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0024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85339-A0D3-4DBC-90E8-E518DFE18C8F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0130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85339-A0D3-4DBC-90E8-E518DFE18C8F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9872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85339-A0D3-4DBC-90E8-E518DFE18C8F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8083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85339-A0D3-4DBC-90E8-E518DFE18C8F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4999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A659-27D7-49C0-9159-28076B9ECF5B}" type="datetime1">
              <a:rPr lang="ko-KR" altLang="en-US" smtClean="0"/>
              <a:t>2019. 12. 27.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5ECC-B3DA-4577-8BC7-A041192A94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568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53616-A25D-479F-A727-CDA6299BB532}" type="datetime1">
              <a:rPr lang="ko-KR" altLang="en-US" smtClean="0"/>
              <a:t>2019. 12. 27.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5ECC-B3DA-4577-8BC7-A041192A94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03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7200E-8470-4A68-8234-B4C18F016743}" type="datetime1">
              <a:rPr lang="ko-KR" altLang="en-US" smtClean="0"/>
              <a:t>2019. 12. 27.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5ECC-B3DA-4577-8BC7-A041192A94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40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FB466-266C-45F0-AED9-41B04123440F}" type="datetime1">
              <a:rPr lang="ko-KR" altLang="en-US" smtClean="0"/>
              <a:t>2019. 12. 27.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5ECC-B3DA-4577-8BC7-A041192A94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012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CA25B-4328-44EE-A779-9DEB6D2D6025}" type="datetime1">
              <a:rPr lang="ko-KR" altLang="en-US" smtClean="0"/>
              <a:t>2019. 12. 27.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5ECC-B3DA-4577-8BC7-A041192A94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571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8A70-74A6-4A24-B7DC-C368F858E892}" type="datetime1">
              <a:rPr lang="ko-KR" altLang="en-US" smtClean="0"/>
              <a:t>2019. 12. 27.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5ECC-B3DA-4577-8BC7-A041192A94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5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7A3C-D7B2-4D21-BD36-F8A9DCDE967B}" type="datetime1">
              <a:rPr lang="ko-KR" altLang="en-US" smtClean="0"/>
              <a:t>2019. 12. 27.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5ECC-B3DA-4577-8BC7-A041192A94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56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51AB1-D988-49FF-B757-B0044AD94757}" type="datetime1">
              <a:rPr lang="ko-KR" altLang="en-US" smtClean="0"/>
              <a:t>2019. 12. 27.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5ECC-B3DA-4577-8BC7-A041192A94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03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203E2-14EB-423D-B3B3-E7CE77176005}" type="datetime1">
              <a:rPr lang="ko-KR" altLang="en-US" smtClean="0"/>
              <a:t>2019. 12. 27.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5ECC-B3DA-4577-8BC7-A041192A94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96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B3A8-FD31-4651-A810-0056027E3267}" type="datetime1">
              <a:rPr lang="ko-KR" altLang="en-US" smtClean="0"/>
              <a:t>2019. 12. 27.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5ECC-B3DA-4577-8BC7-A041192A94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820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D2833-1325-4CD8-911F-AB09A056DC7F}" type="datetime1">
              <a:rPr lang="ko-KR" altLang="en-US" smtClean="0"/>
              <a:t>2019. 12. 27.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5ECC-B3DA-4577-8BC7-A041192A94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53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DF439-0775-4CBD-9DDA-1282C0FB725D}" type="datetime1">
              <a:rPr lang="ko-KR" altLang="en-US" smtClean="0"/>
              <a:t>2019. 12. 27.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55ECC-B3DA-4577-8BC7-A041192A94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1887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5ECC-B3DA-4577-8BC7-A041192A94E5}" type="slidenum">
              <a:rPr lang="ko-KR" altLang="en-US" smtClean="0"/>
              <a:t>1</a:t>
            </a:fld>
            <a:endParaRPr lang="ko-KR" altLang="en-US" dirty="0"/>
          </a:p>
        </p:txBody>
      </p:sp>
      <p:pic>
        <p:nvPicPr>
          <p:cNvPr id="5" name="그림 4" descr="자동차, 남자, 사람, 보는이(가) 표시된 사진&#10;&#10;자동 생성된 설명">
            <a:extLst>
              <a:ext uri="{FF2B5EF4-FFF2-40B4-BE49-F238E27FC236}">
                <a16:creationId xmlns:a16="http://schemas.microsoft.com/office/drawing/2014/main" id="{4F4D7E5C-40E2-D144-B9BA-8E3129CACF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9" r="33392"/>
          <a:stretch/>
        </p:blipFill>
        <p:spPr>
          <a:xfrm>
            <a:off x="179512" y="419674"/>
            <a:ext cx="8784976" cy="601865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7AE51D3-5655-1E46-AFD5-030925B73CF3}"/>
              </a:ext>
            </a:extLst>
          </p:cNvPr>
          <p:cNvSpPr/>
          <p:nvPr/>
        </p:nvSpPr>
        <p:spPr>
          <a:xfrm>
            <a:off x="179512" y="188640"/>
            <a:ext cx="8784976" cy="6532835"/>
          </a:xfrm>
          <a:prstGeom prst="rect">
            <a:avLst/>
          </a:prstGeom>
          <a:noFill/>
          <a:ln w="88900"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CCA265-3ACC-6F40-89D4-B76E3D57A124}"/>
              </a:ext>
            </a:extLst>
          </p:cNvPr>
          <p:cNvSpPr txBox="1"/>
          <p:nvPr/>
        </p:nvSpPr>
        <p:spPr>
          <a:xfrm>
            <a:off x="1225570" y="2577894"/>
            <a:ext cx="66928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5400" b="1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HY – </a:t>
            </a:r>
            <a:r>
              <a:rPr kumimoji="1" lang="ko-KR" altLang="en-US" sz="5400" b="1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러닝 페이스메이커</a:t>
            </a:r>
            <a:endParaRPr kumimoji="1" lang="en-US" altLang="ko-KR" sz="5400" b="1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kumimoji="1" lang="ko-KR" altLang="en-US" sz="5400" b="1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기말 보고서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78ED5-C7F3-2F4A-B0A9-378831F2F690}"/>
              </a:ext>
            </a:extLst>
          </p:cNvPr>
          <p:cNvSpPr txBox="1"/>
          <p:nvPr/>
        </p:nvSpPr>
        <p:spPr>
          <a:xfrm>
            <a:off x="7220355" y="419674"/>
            <a:ext cx="1600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2019</a:t>
            </a:r>
            <a:r>
              <a:rPr kumimoji="1" lang="ko-KR" alt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kumimoji="1" lang="en-US" altLang="ko-KR" sz="2000" b="1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kumimoji="1" lang="ko-KR" alt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14495B-15AD-C748-9952-152955806DD1}"/>
              </a:ext>
            </a:extLst>
          </p:cNvPr>
          <p:cNvSpPr txBox="1"/>
          <p:nvPr/>
        </p:nvSpPr>
        <p:spPr>
          <a:xfrm>
            <a:off x="179512" y="419674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한양대학교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84FD9C-9FF0-8C41-9367-9DEBF2C0FD02}"/>
              </a:ext>
            </a:extLst>
          </p:cNvPr>
          <p:cNvSpPr txBox="1"/>
          <p:nvPr/>
        </p:nvSpPr>
        <p:spPr>
          <a:xfrm>
            <a:off x="179512" y="6038215"/>
            <a:ext cx="3520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한양대학교 </a:t>
            </a:r>
            <a:r>
              <a:rPr kumimoji="1" lang="en-US" altLang="ko-KR" sz="2000" b="1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IC-PBL</a:t>
            </a:r>
            <a:r>
              <a:rPr kumimoji="1" lang="ko-KR" alt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교수학습센터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8AE99-FE52-EE4B-B353-AC4D580DF899}"/>
              </a:ext>
            </a:extLst>
          </p:cNvPr>
          <p:cNvSpPr txBox="1"/>
          <p:nvPr/>
        </p:nvSpPr>
        <p:spPr>
          <a:xfrm>
            <a:off x="6875455" y="6038215"/>
            <a:ext cx="2089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무너진 마포대교 팀</a:t>
            </a:r>
          </a:p>
        </p:txBody>
      </p:sp>
    </p:spTree>
    <p:extLst>
      <p:ext uri="{BB962C8B-B14F-4D97-AF65-F5344CB8AC3E}">
        <p14:creationId xmlns:p14="http://schemas.microsoft.com/office/powerpoint/2010/main" val="205971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544309" y="1295836"/>
            <a:ext cx="7863202" cy="5373524"/>
          </a:xfrm>
          <a:prstGeom prst="roundRect">
            <a:avLst>
              <a:gd name="adj" fmla="val 3481"/>
            </a:avLst>
          </a:prstGeom>
          <a:noFill/>
          <a:ln w="19050" cap="rnd">
            <a:solidFill>
              <a:sysClr val="windowText" lastClr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돋움"/>
            </a:endParaRPr>
          </a:p>
        </p:txBody>
      </p:sp>
      <p:pic>
        <p:nvPicPr>
          <p:cNvPr id="4" name="그림 3" descr="사람, 천장, 실내, 서있는이(가) 표시된 사진&#10;&#10;자동 생성된 설명">
            <a:extLst>
              <a:ext uri="{FF2B5EF4-FFF2-40B4-BE49-F238E27FC236}">
                <a16:creationId xmlns:a16="http://schemas.microsoft.com/office/drawing/2014/main" id="{29E3BD54-8D90-1D44-A327-36B4FF52A6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" t="41524" r="4860" b="10131"/>
          <a:stretch/>
        </p:blipFill>
        <p:spPr>
          <a:xfrm>
            <a:off x="0" y="1242630"/>
            <a:ext cx="9133738" cy="3705706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0" y="620687"/>
            <a:ext cx="251520" cy="2132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477382" y="504154"/>
            <a:ext cx="14816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accent1">
                    <a:lumMod val="75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팀 소개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184932" y="620687"/>
            <a:ext cx="6959068" cy="21321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35992-ABFF-9F41-9339-5F8904BC2455}"/>
              </a:ext>
            </a:extLst>
          </p:cNvPr>
          <p:cNvSpPr txBox="1"/>
          <p:nvPr/>
        </p:nvSpPr>
        <p:spPr>
          <a:xfrm>
            <a:off x="468329" y="4989568"/>
            <a:ext cx="1330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(SKT</a:t>
            </a:r>
            <a:r>
              <a:rPr kumimoji="1" lang="ko-KR" altLang="en-US" sz="12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측 심사위원 </a:t>
            </a:r>
            <a:r>
              <a:rPr kumimoji="1" lang="en-US" altLang="ko-KR" sz="12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1)</a:t>
            </a:r>
            <a:endParaRPr kumimoji="1" lang="ko-KR" altLang="en-US" sz="12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7F294F-7198-BE45-9930-6C8A6D136BF6}"/>
              </a:ext>
            </a:extLst>
          </p:cNvPr>
          <p:cNvSpPr txBox="1"/>
          <p:nvPr/>
        </p:nvSpPr>
        <p:spPr>
          <a:xfrm>
            <a:off x="6557140" y="4982716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(SKT</a:t>
            </a:r>
            <a:r>
              <a:rPr kumimoji="1" lang="ko-KR" altLang="en-US" sz="12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측</a:t>
            </a:r>
            <a:r>
              <a:rPr kumimoji="1" lang="en-US" altLang="ko-KR" sz="12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12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심사위원 </a:t>
            </a:r>
            <a:r>
              <a:rPr kumimoji="1" lang="en-US" altLang="ko-KR" sz="12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2)</a:t>
            </a:r>
            <a:endParaRPr kumimoji="1" lang="ko-KR" altLang="en-US" sz="12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D0B3D3-0FE7-8C44-B627-993E86BF2BE0}"/>
              </a:ext>
            </a:extLst>
          </p:cNvPr>
          <p:cNvSpPr txBox="1"/>
          <p:nvPr/>
        </p:nvSpPr>
        <p:spPr>
          <a:xfrm>
            <a:off x="7848340" y="4982716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(SKT</a:t>
            </a:r>
            <a:r>
              <a:rPr kumimoji="1" lang="ko-KR" altLang="en-US" sz="12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측 심사위원 </a:t>
            </a:r>
            <a:r>
              <a:rPr kumimoji="1" lang="en-US" altLang="ko-KR" sz="12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3)</a:t>
            </a:r>
            <a:endParaRPr kumimoji="1" lang="ko-KR" altLang="en-US" sz="12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E34512-B8D2-364D-B471-2E64978D39B7}"/>
              </a:ext>
            </a:extLst>
          </p:cNvPr>
          <p:cNvSpPr txBox="1"/>
          <p:nvPr/>
        </p:nvSpPr>
        <p:spPr>
          <a:xfrm>
            <a:off x="1203557" y="5669470"/>
            <a:ext cx="6894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u="sng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11</a:t>
            </a:r>
            <a:r>
              <a:rPr kumimoji="1" lang="ko-KR" altLang="en-US" sz="2400" u="sng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 팀</a:t>
            </a:r>
            <a:r>
              <a:rPr kumimoji="1" lang="ko-KR" altLang="en-US" sz="2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참가한 </a:t>
            </a:r>
            <a:r>
              <a:rPr kumimoji="1" lang="en-US" altLang="ko-KR" sz="2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Capstone </a:t>
            </a:r>
            <a:r>
              <a:rPr kumimoji="1" lang="ko-KR" altLang="en-US" sz="2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경진 대회에서 당당하게 </a:t>
            </a:r>
            <a:r>
              <a:rPr kumimoji="1" lang="en-US" altLang="ko-KR" sz="2400" b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kumimoji="1" lang="ko-KR" altLang="en-US" sz="2400" b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</a:t>
            </a:r>
            <a:r>
              <a:rPr kumimoji="1" lang="en-US" altLang="ko-KR" sz="2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!</a:t>
            </a:r>
          </a:p>
          <a:p>
            <a:pPr algn="ctr"/>
            <a:r>
              <a:rPr kumimoji="1" lang="ko-KR" altLang="en-US" sz="2400" b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호평 일색</a:t>
            </a:r>
            <a:r>
              <a:rPr kumimoji="1" lang="ko-KR" altLang="en-US" sz="2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심사평과 </a:t>
            </a:r>
            <a:r>
              <a:rPr kumimoji="1" lang="en-US" altLang="ko-KR" sz="2400" b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SKT </a:t>
            </a:r>
            <a:r>
              <a:rPr kumimoji="1" lang="ko-KR" altLang="en-US" sz="2400" b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서류 전형 면제</a:t>
            </a:r>
            <a:r>
              <a:rPr kumimoji="1" lang="ko-KR" altLang="en-US" sz="2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기회까지</a:t>
            </a:r>
            <a:r>
              <a:rPr kumimoji="1" lang="en-US" altLang="ko-KR" sz="2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!</a:t>
            </a:r>
            <a:endParaRPr kumimoji="1"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A24865-C35D-1245-B5CC-9FF0C22AE4D7}"/>
              </a:ext>
            </a:extLst>
          </p:cNvPr>
          <p:cNvSpPr txBox="1"/>
          <p:nvPr/>
        </p:nvSpPr>
        <p:spPr>
          <a:xfrm>
            <a:off x="2825098" y="4964008"/>
            <a:ext cx="1316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김정모</a:t>
            </a:r>
            <a:endParaRPr kumimoji="1" lang="en-US" altLang="ko-KR" sz="16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kumimoji="1" lang="ko-KR" altLang="en-US" sz="16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정보시스템 </a:t>
            </a:r>
            <a:r>
              <a:rPr kumimoji="1" lang="en-US" altLang="ko-KR" sz="16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14</a:t>
            </a:r>
            <a:endParaRPr kumimoji="1" lang="ko-KR" altLang="en-US" sz="16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FF951B-C71C-9B4A-B810-5FE9AE6BC625}"/>
              </a:ext>
            </a:extLst>
          </p:cNvPr>
          <p:cNvSpPr txBox="1"/>
          <p:nvPr/>
        </p:nvSpPr>
        <p:spPr>
          <a:xfrm>
            <a:off x="4135274" y="4963857"/>
            <a:ext cx="1316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이하민</a:t>
            </a:r>
            <a:endParaRPr kumimoji="1" lang="en-US" altLang="ko-KR" sz="16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kumimoji="1" lang="ko-KR" altLang="en-US" sz="16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정보시스템 </a:t>
            </a:r>
            <a:r>
              <a:rPr kumimoji="1" lang="en-US" altLang="ko-KR" sz="16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17</a:t>
            </a:r>
            <a:endParaRPr kumimoji="1" lang="ko-KR" altLang="en-US" sz="16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076D54-495A-FB40-8AE3-C435223ACE46}"/>
              </a:ext>
            </a:extLst>
          </p:cNvPr>
          <p:cNvSpPr txBox="1"/>
          <p:nvPr/>
        </p:nvSpPr>
        <p:spPr>
          <a:xfrm>
            <a:off x="5448374" y="4963856"/>
            <a:ext cx="1316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황성우</a:t>
            </a:r>
            <a:endParaRPr kumimoji="1" lang="en-US" altLang="ko-KR" sz="16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kumimoji="1" lang="ko-KR" altLang="en-US" sz="16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정보시스템 </a:t>
            </a:r>
            <a:r>
              <a:rPr kumimoji="1" lang="en-US" altLang="ko-KR" sz="16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16</a:t>
            </a:r>
            <a:endParaRPr kumimoji="1" lang="ko-KR" altLang="en-US" sz="16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182FBE-A1D9-344A-B2FC-5767C73F7AC5}"/>
              </a:ext>
            </a:extLst>
          </p:cNvPr>
          <p:cNvSpPr txBox="1"/>
          <p:nvPr/>
        </p:nvSpPr>
        <p:spPr>
          <a:xfrm>
            <a:off x="1748601" y="4964688"/>
            <a:ext cx="1138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이효식</a:t>
            </a:r>
            <a:endParaRPr kumimoji="1" lang="en-US" altLang="ko-KR" sz="16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kumimoji="1" lang="ko-KR" altLang="en-US" sz="16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경영학부 </a:t>
            </a:r>
            <a:r>
              <a:rPr kumimoji="1" lang="en-US" altLang="ko-KR" sz="16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14</a:t>
            </a:r>
            <a:endParaRPr kumimoji="1" lang="ko-KR" altLang="en-US" sz="16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924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441545" y="2276872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771800" y="572997"/>
            <a:ext cx="6372200" cy="26090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-16502" y="572997"/>
            <a:ext cx="916094" cy="26090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079612" y="480310"/>
            <a:ext cx="151216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tx2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과목 소개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23528" y="1340768"/>
            <a:ext cx="8363272" cy="5015582"/>
          </a:xfrm>
          <a:prstGeom prst="roundRect">
            <a:avLst>
              <a:gd name="adj" fmla="val 2175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704A12-B7E7-5044-9358-D7C888A6F2A9}"/>
              </a:ext>
            </a:extLst>
          </p:cNvPr>
          <p:cNvSpPr txBox="1"/>
          <p:nvPr/>
        </p:nvSpPr>
        <p:spPr>
          <a:xfrm>
            <a:off x="343925" y="5298729"/>
            <a:ext cx="8456161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소프트웨어 개발에 필요한 기획</a:t>
            </a:r>
            <a:r>
              <a:rPr kumimoji="1" lang="en-US" altLang="ko-KR" sz="20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20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분석</a:t>
            </a:r>
            <a:r>
              <a:rPr kumimoji="1" lang="en-US" altLang="ko-KR" sz="20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20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설계</a:t>
            </a:r>
            <a:r>
              <a:rPr kumimoji="1" lang="en-US" altLang="ko-KR" sz="20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20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테스트</a:t>
            </a:r>
            <a:r>
              <a:rPr kumimoji="1" lang="en-US" altLang="ko-KR" sz="20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20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일정 관리 등의 방법론을 익히고</a:t>
            </a:r>
            <a:endParaRPr kumimoji="1" lang="en-US" altLang="ko-KR" sz="20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0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이론을 바탕으로 개발 프로젝트 수행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1F9630-8562-7D40-83FD-883E9BBEB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02" y="1376220"/>
            <a:ext cx="9144000" cy="378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4139952" y="591849"/>
            <a:ext cx="4970185" cy="24204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-16502" y="572997"/>
            <a:ext cx="916094" cy="26090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15616" y="437328"/>
            <a:ext cx="302433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>
                <a:solidFill>
                  <a:schemeClr val="tx2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주차별</a:t>
            </a:r>
            <a:r>
              <a:rPr lang="ko-KR" altLang="en-US" sz="2300" dirty="0">
                <a:solidFill>
                  <a:schemeClr val="tx2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학습활동보고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23528" y="1666419"/>
            <a:ext cx="8363272" cy="1546557"/>
          </a:xfrm>
          <a:prstGeom prst="roundRect">
            <a:avLst>
              <a:gd name="adj" fmla="val 2175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 </a:t>
            </a:r>
            <a:r>
              <a:rPr lang="ko-KR" altLang="en-US" sz="1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주차</a:t>
            </a:r>
            <a:endParaRPr lang="en-US" altLang="ko-KR" sz="12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프로젝트 주제 선정을 위한 </a:t>
            </a:r>
            <a:r>
              <a:rPr lang="ko-KR" altLang="en-US" sz="2800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브레인스토밍</a:t>
            </a:r>
            <a:r>
              <a:rPr lang="ko-KR" altLang="en-US" sz="28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및 기술 스택 선정</a:t>
            </a:r>
            <a:endParaRPr lang="en-US" altLang="ko-KR" sz="28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13692" y="1119844"/>
            <a:ext cx="1377988" cy="36004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학습 활동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528" y="3399511"/>
            <a:ext cx="8363272" cy="1546557"/>
          </a:xfrm>
          <a:prstGeom prst="roundRect">
            <a:avLst>
              <a:gd name="adj" fmla="val 2175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 </a:t>
            </a:r>
            <a:r>
              <a:rPr lang="ko-KR" altLang="en-US" sz="1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주차</a:t>
            </a:r>
            <a:endParaRPr lang="en-US" altLang="ko-KR" sz="12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프로젝트 기획 및 제안서 작성과 발표 준비</a:t>
            </a:r>
            <a:endParaRPr lang="en-US" altLang="ko-KR" sz="28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36658" y="5132603"/>
            <a:ext cx="8363272" cy="1546557"/>
          </a:xfrm>
          <a:prstGeom prst="roundRect">
            <a:avLst>
              <a:gd name="adj" fmla="val 2175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 </a:t>
            </a:r>
            <a:r>
              <a:rPr lang="ko-KR" altLang="en-US" sz="1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주차</a:t>
            </a:r>
            <a:endParaRPr lang="en-US" altLang="ko-KR" sz="12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교과목 교수님의 프로젝트에 대한 상담 및 피드백</a:t>
            </a:r>
            <a:endParaRPr lang="en-US" altLang="ko-KR" sz="28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726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4139952" y="591849"/>
            <a:ext cx="4970185" cy="24204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-16502" y="572997"/>
            <a:ext cx="916094" cy="26090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15616" y="437328"/>
            <a:ext cx="302433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>
                <a:solidFill>
                  <a:schemeClr val="tx2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주차별</a:t>
            </a:r>
            <a:r>
              <a:rPr lang="ko-KR" altLang="en-US" sz="2300" dirty="0">
                <a:solidFill>
                  <a:schemeClr val="tx2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학습활동보고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23528" y="1666419"/>
            <a:ext cx="8363272" cy="1546557"/>
          </a:xfrm>
          <a:prstGeom prst="roundRect">
            <a:avLst>
              <a:gd name="adj" fmla="val 2175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 </a:t>
            </a:r>
            <a:r>
              <a:rPr lang="ko-KR" altLang="en-US" sz="1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주차</a:t>
            </a:r>
            <a:endParaRPr lang="en-US" altLang="ko-KR" sz="12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프로젝트 기획 수정을 위한 </a:t>
            </a:r>
            <a:r>
              <a:rPr lang="ko-KR" altLang="en-US" sz="2800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브레인스토밍</a:t>
            </a:r>
            <a:r>
              <a:rPr lang="ko-KR" altLang="en-US" sz="28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및 개발 착수</a:t>
            </a:r>
            <a:endParaRPr lang="en-US" altLang="ko-KR" sz="28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13692" y="1119844"/>
            <a:ext cx="1377988" cy="36004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학습 활동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528" y="3399511"/>
            <a:ext cx="8363272" cy="1546557"/>
          </a:xfrm>
          <a:prstGeom prst="roundRect">
            <a:avLst>
              <a:gd name="adj" fmla="val 2175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 </a:t>
            </a:r>
            <a:r>
              <a:rPr lang="ko-KR" altLang="en-US" sz="1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주차</a:t>
            </a:r>
            <a:endParaRPr lang="en-US" altLang="ko-KR" sz="12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개발 파트 별 기술적인 한계에 대한 극복</a:t>
            </a:r>
            <a:endParaRPr lang="en-US" altLang="ko-KR" sz="28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36658" y="5132603"/>
            <a:ext cx="8363272" cy="1546557"/>
          </a:xfrm>
          <a:prstGeom prst="roundRect">
            <a:avLst>
              <a:gd name="adj" fmla="val 2175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 </a:t>
            </a:r>
            <a:r>
              <a:rPr lang="ko-KR" altLang="en-US" sz="1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주차</a:t>
            </a:r>
            <a:endParaRPr lang="en-US" altLang="ko-KR" sz="12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 통합 테스트를 통한 보완 및 프로젝트 발표 준비</a:t>
            </a:r>
            <a:endParaRPr lang="en-US" altLang="ko-KR" sz="28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130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620687"/>
            <a:ext cx="251520" cy="21321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477382" y="504154"/>
            <a:ext cx="14816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accent1">
                    <a:lumMod val="75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활동 사진</a:t>
            </a:r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544309" y="1295836"/>
            <a:ext cx="7863202" cy="5130838"/>
          </a:xfrm>
          <a:prstGeom prst="roundRect">
            <a:avLst>
              <a:gd name="adj" fmla="val 3481"/>
            </a:avLst>
          </a:prstGeom>
          <a:noFill/>
          <a:ln w="19050" cap="rnd">
            <a:solidFill>
              <a:sysClr val="windowText" lastClr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돋움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84932" y="620687"/>
            <a:ext cx="6959068" cy="2132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사람, 실내, 남자, 노트북이(가) 표시된 사진&#10;&#10;자동 생성된 설명">
            <a:extLst>
              <a:ext uri="{FF2B5EF4-FFF2-40B4-BE49-F238E27FC236}">
                <a16:creationId xmlns:a16="http://schemas.microsoft.com/office/drawing/2014/main" id="{B138E160-EA81-6F4E-802D-12CCC3732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1178" y="1429803"/>
            <a:ext cx="3331272" cy="2498454"/>
          </a:xfrm>
          <a:prstGeom prst="rect">
            <a:avLst/>
          </a:prstGeom>
        </p:spPr>
      </p:pic>
      <p:pic>
        <p:nvPicPr>
          <p:cNvPr id="13" name="그림 12" descr="사람, 실내, 젊은, 앉아있는이(가) 표시된 사진&#10;&#10;자동 생성된 설명">
            <a:extLst>
              <a:ext uri="{FF2B5EF4-FFF2-40B4-BE49-F238E27FC236}">
                <a16:creationId xmlns:a16="http://schemas.microsoft.com/office/drawing/2014/main" id="{73F5C4D6-66CD-F149-B8F7-318E2F229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31" y="1405697"/>
            <a:ext cx="3657844" cy="2743383"/>
          </a:xfrm>
          <a:prstGeom prst="rect">
            <a:avLst/>
          </a:prstGeom>
        </p:spPr>
      </p:pic>
      <p:pic>
        <p:nvPicPr>
          <p:cNvPr id="11" name="그림 10" descr="사람, 실내, 앉아있는, 테이블이(가) 표시된 사진&#10;&#10;자동 생성된 설명">
            <a:extLst>
              <a:ext uri="{FF2B5EF4-FFF2-40B4-BE49-F238E27FC236}">
                <a16:creationId xmlns:a16="http://schemas.microsoft.com/office/drawing/2014/main" id="{1628A1CA-DA08-DE40-BFF0-9E6829F68B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7" b="20844"/>
          <a:stretch/>
        </p:blipFill>
        <p:spPr>
          <a:xfrm>
            <a:off x="2658643" y="3935590"/>
            <a:ext cx="3718800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2411760" y="572997"/>
            <a:ext cx="6732240" cy="26090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-16502" y="572997"/>
            <a:ext cx="916094" cy="26090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23528" y="1340768"/>
            <a:ext cx="8363272" cy="5015582"/>
          </a:xfrm>
          <a:prstGeom prst="roundRect">
            <a:avLst>
              <a:gd name="adj" fmla="val 2175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AE1A7-D472-D942-8595-FD804446B4DE}"/>
              </a:ext>
            </a:extLst>
          </p:cNvPr>
          <p:cNvSpPr txBox="1"/>
          <p:nvPr/>
        </p:nvSpPr>
        <p:spPr>
          <a:xfrm>
            <a:off x="916884" y="437328"/>
            <a:ext cx="158417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>
                <a:solidFill>
                  <a:schemeClr val="tx2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활동 사진</a:t>
            </a:r>
            <a:endParaRPr lang="ko-KR" altLang="en-US" sz="2300" dirty="0">
              <a:solidFill>
                <a:schemeClr val="tx2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3" name="그림 2" descr="사람, 서있는, 실내, 사람들이(가) 표시된 사진&#10;&#10;자동 생성된 설명">
            <a:extLst>
              <a:ext uri="{FF2B5EF4-FFF2-40B4-BE49-F238E27FC236}">
                <a16:creationId xmlns:a16="http://schemas.microsoft.com/office/drawing/2014/main" id="{B0C5A501-6517-2343-99C0-53194A3C45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6"/>
          <a:stretch/>
        </p:blipFill>
        <p:spPr>
          <a:xfrm>
            <a:off x="1498600" y="1484784"/>
            <a:ext cx="6146800" cy="33843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CED39-7715-2945-9A3F-131659360D66}"/>
              </a:ext>
            </a:extLst>
          </p:cNvPr>
          <p:cNvSpPr txBox="1"/>
          <p:nvPr/>
        </p:nvSpPr>
        <p:spPr>
          <a:xfrm>
            <a:off x="3099481" y="5289589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드림 팀 그 자체</a:t>
            </a:r>
          </a:p>
        </p:txBody>
      </p:sp>
    </p:spTree>
    <p:extLst>
      <p:ext uri="{BB962C8B-B14F-4D97-AF65-F5344CB8AC3E}">
        <p14:creationId xmlns:p14="http://schemas.microsoft.com/office/powerpoint/2010/main" val="259063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-16502" y="572997"/>
            <a:ext cx="256916" cy="26090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354008" y="486832"/>
            <a:ext cx="450602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tx2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프로그램에 참여하며 느낀 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75910" y="579519"/>
            <a:ext cx="4668090" cy="25438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94274" y="1338217"/>
            <a:ext cx="8598206" cy="1946767"/>
          </a:xfrm>
          <a:prstGeom prst="roundRect">
            <a:avLst>
              <a:gd name="adj" fmla="val 2175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김정모</a:t>
            </a:r>
            <a:endParaRPr lang="en-US" altLang="ko-KR" sz="20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지원비가 너무 적다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카페 몇번만 갔다오면 바로 사라질 정도의 금액이다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시급도 교통비도 올랐는데 지원비가 축소되는 것은 앞뒤가 맞지 않는다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 학기는 개인적으로 정말 바쁘고 정신없었던 한 학기였는데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이렇게 팀 프로젝트를 성공적으로 마칠 수 있어서 정말 감사하고 기쁘다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모든 공을 다른 팀원들에게 돌리고 싶다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315194" y="3429000"/>
            <a:ext cx="8598206" cy="2880319"/>
          </a:xfrm>
          <a:prstGeom prst="roundRect">
            <a:avLst>
              <a:gd name="adj" fmla="val 2175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이하민</a:t>
            </a:r>
            <a:endParaRPr lang="en-US" altLang="ko-KR" sz="20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소프트웨어의 개발 기획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프로세스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문서화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유지 보수 등을 어떻게 진행해야 하는지 배울 수 있어서 좋았다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단순히 수업을 듣고 혼자 공부하는 것 뿐만이 아니라 팀원들과 함께 이해한 내용을 공유하고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서로 모르는 부분들을 알려주며 함께 공부할 수 있어서 공부의 효과가 배가 되었던 것 같다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뿐만 아니라 이론에서 배운 내용들을 이론에서 그치지 않고 직접 적용하여 프로젝트를 진행할 수 있어서 유익했다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일단 한 사이클의 개발을 다 해볼 수 있었다는 것이 의미가 있었다고 생각한다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그 과정에 있어서 기획에서는 기술적 부분 뿐만 아니라 경영학적 요소들을 생각해 볼 수 있었다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단순히 소프트웨어를 제작하는 것이 아니라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 소프트웨어가 왜 필요한지 어떻게 활용하고 어떠한 경제적 효과를 가져올지에 대한 부분을 경영학부 학우와 함께 프로젝트를 진행한 덕에 배울 수 있었다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소프트웨어를 개발하는 과정에서는 개발 경험이 많은 학우들 덕에 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React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Storybook, Swagger UI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 접해보지 못한 새로운 기술들을 체험할 수 있었고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무엇보다도 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Aws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EC2,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RDS, S3 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 </a:t>
            </a:r>
            <a:r>
              <a:rPr lang="ko-KR" altLang="en-US" sz="1400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클라우드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기술을 접할 수 있어서 유익했다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또한 프로젝트 진행 관리 툴인 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notion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이나 </a:t>
            </a:r>
            <a:r>
              <a:rPr lang="en-US" altLang="ko-KR" sz="1400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Github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등을 이용해보고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latex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문서 작업도 해볼 수 있어 흥미로웠다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만약 혼자 이 수업을 들으며 프로젝트를 진행 하였다면 이렇게 다양하게 못했을 것이라 생각하고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이러한 부분에 있어 러닝 페이스메이커 활동이 매우 의미 있었다고 생각한다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516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-16502" y="572997"/>
            <a:ext cx="256916" cy="26090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354008" y="486832"/>
            <a:ext cx="450602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tx2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프로그램에 참여하며 느낀 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75910" y="579519"/>
            <a:ext cx="4668090" cy="25438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94274" y="4146528"/>
            <a:ext cx="8598206" cy="2018776"/>
          </a:xfrm>
          <a:prstGeom prst="roundRect">
            <a:avLst>
              <a:gd name="adj" fmla="val 2175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황성우</a:t>
            </a:r>
            <a:endParaRPr lang="en-US" altLang="ko-KR" sz="20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프로젝트의 노력과는 별개로 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NUGU 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스피커의 성능이 가장 큰 문제였다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수업을 같이 듣는 학우들과 성공적으로 프로젝트를 마쳐서 굉장히 뿌듯하다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315194" y="1340769"/>
            <a:ext cx="8598206" cy="2088232"/>
          </a:xfrm>
          <a:prstGeom prst="roundRect">
            <a:avLst>
              <a:gd name="adj" fmla="val 2175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이효식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NUGU Speaker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인식 문제와 연결 문제로 최종 발표에 있어서 어려움을 겪었다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그래서 기존에 계획했던만큼 완전한 테스트를 보여주지 못했다는 아쉬움이 있다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처음으로 제대로된 프로젝트를 수행해보았다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작지 않은 프로젝트였기 때문에 많은 시간을 투자하였고 팀원들 모두가 다같이 고생한 느낌이었다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프로젝트를 하며 새로운 툴들을 접해볼 수 있어서 좋았고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최종 발표에서 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등을 하며 수상을 하며 좋은 결과을 얻어서 좋았다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지금까지 많은 팀 프로젝트를 해왔지만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가장 성공적인 팀 프로젝트였다고 생각한다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623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7881</TotalTime>
  <Words>543</Words>
  <Application>Microsoft Macintosh PowerPoint</Application>
  <PresentationFormat>화면 슬라이드 쇼(4:3)</PresentationFormat>
  <Paragraphs>64</Paragraphs>
  <Slides>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Arial</vt:lpstr>
      <vt:lpstr>맑은 고딕</vt:lpstr>
      <vt:lpstr>Apple SD Gothic Neo</vt:lpstr>
      <vt:lpstr>HY목각파임B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sungeun O</dc:creator>
  <cp:lastModifiedBy>김정모</cp:lastModifiedBy>
  <cp:revision>540</cp:revision>
  <cp:lastPrinted>2019-12-27T08:01:41Z</cp:lastPrinted>
  <dcterms:created xsi:type="dcterms:W3CDTF">2012-06-09T11:00:11Z</dcterms:created>
  <dcterms:modified xsi:type="dcterms:W3CDTF">2019-12-27T08:03:15Z</dcterms:modified>
</cp:coreProperties>
</file>